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58" r:id="rId5"/>
    <p:sldId id="260" r:id="rId6"/>
    <p:sldId id="263" r:id="rId7"/>
    <p:sldId id="264" r:id="rId8"/>
    <p:sldId id="261" r:id="rId9"/>
    <p:sldId id="272" r:id="rId10"/>
    <p:sldId id="273" r:id="rId11"/>
    <p:sldId id="274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 autoAdjust="0"/>
    <p:restoredTop sz="94660"/>
  </p:normalViewPr>
  <p:slideViewPr>
    <p:cSldViewPr>
      <p:cViewPr varScale="1">
        <p:scale>
          <a:sx n="65" d="100"/>
          <a:sy n="65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191000"/>
            <a:ext cx="9144000" cy="26670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A One Health approach to the spatial epidemiology of tapeworm </a:t>
            </a:r>
            <a:r>
              <a:rPr lang="en-GB" sz="4400" dirty="0" smtClean="0">
                <a:solidFill>
                  <a:schemeClr val="tx1"/>
                </a:solidFill>
              </a:rPr>
              <a:t>in </a:t>
            </a:r>
            <a:r>
              <a:rPr lang="en-GB" sz="4400" dirty="0">
                <a:solidFill>
                  <a:schemeClr val="tx1"/>
                </a:solidFill>
              </a:rPr>
              <a:t>rural Kenya: </a:t>
            </a:r>
            <a:endParaRPr lang="en-GB" sz="4400" dirty="0" smtClean="0">
              <a:solidFill>
                <a:schemeClr val="tx1"/>
              </a:solidFill>
            </a:endParaRPr>
          </a:p>
          <a:p>
            <a:r>
              <a:rPr lang="en-GB" sz="4400" dirty="0" smtClean="0">
                <a:solidFill>
                  <a:schemeClr val="tx1"/>
                </a:solidFill>
              </a:rPr>
              <a:t>Linking </a:t>
            </a:r>
            <a:r>
              <a:rPr lang="en-GB" sz="4400" dirty="0">
                <a:solidFill>
                  <a:schemeClr val="tx1"/>
                </a:solidFill>
              </a:rPr>
              <a:t>human and animal </a:t>
            </a:r>
            <a:r>
              <a:rPr lang="en-GB" sz="4400" dirty="0" smtClean="0">
                <a:solidFill>
                  <a:schemeClr val="tx1"/>
                </a:solidFill>
              </a:rPr>
              <a:t>health</a:t>
            </a:r>
          </a:p>
          <a:p>
            <a:pPr algn="l"/>
            <a:endParaRPr lang="en-GB" sz="1800" b="1" dirty="0" smtClean="0">
              <a:solidFill>
                <a:schemeClr val="tx1"/>
              </a:solidFill>
            </a:endParaRPr>
          </a:p>
          <a:p>
            <a:pPr algn="l"/>
            <a:r>
              <a:rPr lang="en-GB" b="1" dirty="0" smtClean="0">
                <a:solidFill>
                  <a:schemeClr val="tx1"/>
                </a:solidFill>
              </a:rPr>
              <a:t>Dr </a:t>
            </a:r>
            <a:r>
              <a:rPr lang="en-GB" b="1" dirty="0" smtClean="0">
                <a:solidFill>
                  <a:schemeClr val="tx1"/>
                </a:solidFill>
              </a:rPr>
              <a:t>Nicola Wardrop</a:t>
            </a:r>
          </a:p>
          <a:p>
            <a:pPr algn="l"/>
            <a:r>
              <a:rPr lang="en-GB" b="1" dirty="0" smtClean="0">
                <a:solidFill>
                  <a:schemeClr val="tx1"/>
                </a:solidFill>
              </a:rPr>
              <a:t>Senior Research  Fellow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88"/>
          <a:stretch/>
        </p:blipFill>
        <p:spPr>
          <a:xfrm>
            <a:off x="2720" y="0"/>
            <a:ext cx="9141279" cy="4073270"/>
          </a:xfrm>
          <a:prstGeom prst="rect">
            <a:avLst/>
          </a:prstGeom>
        </p:spPr>
      </p:pic>
      <p:pic>
        <p:nvPicPr>
          <p:cNvPr id="3074" name="Picture 2" descr="http://www.graduatejobsouth.co.uk/cms/site/images/UOS%25252520new%25252520logo%25252520Feb%2525252008%25252520COL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33060"/>
            <a:ext cx="3363440" cy="7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4399" y="0"/>
            <a:ext cx="3149601" cy="23622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74830"/>
              </p:ext>
            </p:extLst>
          </p:nvPr>
        </p:nvGraphicFramePr>
        <p:xfrm>
          <a:off x="609600" y="1447800"/>
          <a:ext cx="3801238" cy="5181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4289"/>
                <a:gridCol w="772160"/>
                <a:gridCol w="974789"/>
              </a:tblGrid>
              <a:tr h="91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Covariate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i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-value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Intercept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&lt;0.005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Level 1 covariates</a:t>
                      </a:r>
                      <a:endParaRPr lang="en-GB" sz="2000" b="1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Female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Male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0.59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Education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None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Primary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0.62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</a:rPr>
                        <a:t>0.09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Secondary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0.69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0.39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Above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0.81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</a:rPr>
                        <a:t>0.77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Level</a:t>
                      </a:r>
                      <a:r>
                        <a:rPr lang="en-GB" sz="2000" b="1" u="sng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 2 covariates</a:t>
                      </a:r>
                      <a:endParaRPr lang="en-GB" sz="2000" b="1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Well water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SimSun"/>
                          <a:cs typeface="Arial"/>
                        </a:rPr>
                        <a:t>No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1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Yes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3.45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0.004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Crops &amp; grassland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1.03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0.06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Precipitation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0.998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SimSun"/>
                          <a:cs typeface="Arial"/>
                        </a:rPr>
                        <a:t>0.004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919490"/>
            <a:ext cx="318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Human cysticercosis</a:t>
            </a:r>
            <a:endParaRPr lang="en-GB" sz="28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11" name="Right Arrow Callout 10"/>
          <p:cNvSpPr/>
          <p:nvPr/>
        </p:nvSpPr>
        <p:spPr>
          <a:xfrm>
            <a:off x="4495800" y="2686854"/>
            <a:ext cx="914400" cy="609600"/>
          </a:xfrm>
          <a:prstGeom prst="rightArrowCallout">
            <a:avLst>
              <a:gd name="adj1" fmla="val 22857"/>
              <a:gd name="adj2" fmla="val 41071"/>
              <a:gd name="adj3" fmla="val 29285"/>
              <a:gd name="adj4" fmla="val 1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562600" y="25146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Behaviour and exposure</a:t>
            </a:r>
            <a:endParaRPr lang="en-GB" sz="2800" dirty="0"/>
          </a:p>
        </p:txBody>
      </p:sp>
      <p:sp>
        <p:nvSpPr>
          <p:cNvPr id="13" name="Right Arrow Callout 12"/>
          <p:cNvSpPr/>
          <p:nvPr/>
        </p:nvSpPr>
        <p:spPr>
          <a:xfrm>
            <a:off x="4495800" y="3657600"/>
            <a:ext cx="914400" cy="1119425"/>
          </a:xfrm>
          <a:prstGeom prst="rightArrowCallout">
            <a:avLst>
              <a:gd name="adj1" fmla="val 15714"/>
              <a:gd name="adj2" fmla="val 27678"/>
              <a:gd name="adj3" fmla="val 23035"/>
              <a:gd name="adj4" fmla="val 1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68043" y="3740258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Related to knowledge &amp; practices</a:t>
            </a:r>
            <a:endParaRPr lang="en-GB" sz="2800" dirty="0"/>
          </a:p>
        </p:txBody>
      </p:sp>
      <p:sp>
        <p:nvSpPr>
          <p:cNvPr id="15" name="Right Arrow Callout 14"/>
          <p:cNvSpPr/>
          <p:nvPr/>
        </p:nvSpPr>
        <p:spPr>
          <a:xfrm>
            <a:off x="4495800" y="5390347"/>
            <a:ext cx="914400" cy="609600"/>
          </a:xfrm>
          <a:prstGeom prst="rightArrowCallout">
            <a:avLst>
              <a:gd name="adj1" fmla="val 22857"/>
              <a:gd name="adj2" fmla="val 41071"/>
              <a:gd name="adj3" fmla="val 29285"/>
              <a:gd name="adj4" fmla="val 1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62600" y="53441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Contamination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574890" y="58674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Egg survival or probability of exposure</a:t>
            </a:r>
          </a:p>
          <a:p>
            <a:endParaRPr lang="en-GB" sz="2800" dirty="0"/>
          </a:p>
        </p:txBody>
      </p:sp>
      <p:sp>
        <p:nvSpPr>
          <p:cNvPr id="2" name="Right Arrow 1"/>
          <p:cNvSpPr/>
          <p:nvPr/>
        </p:nvSpPr>
        <p:spPr>
          <a:xfrm>
            <a:off x="4495800" y="6019800"/>
            <a:ext cx="914400" cy="370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56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876963"/>
              </p:ext>
            </p:extLst>
          </p:nvPr>
        </p:nvGraphicFramePr>
        <p:xfrm>
          <a:off x="658240" y="2118428"/>
          <a:ext cx="3831909" cy="2438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4960"/>
                <a:gridCol w="772160"/>
                <a:gridCol w="97478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Covariate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OR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i="1" dirty="0">
                          <a:effectLst/>
                        </a:rPr>
                        <a:t>p</a:t>
                      </a:r>
                      <a:r>
                        <a:rPr lang="en-GB" sz="2000" b="1" dirty="0">
                          <a:effectLst/>
                        </a:rPr>
                        <a:t>-value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Intercept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0.09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&lt;0.005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Breeding </a:t>
                      </a:r>
                      <a:r>
                        <a:rPr lang="en-GB" sz="2000" b="1" dirty="0" smtClean="0">
                          <a:effectLst/>
                        </a:rPr>
                        <a:t>sows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Male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1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Non breeding sow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0.70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0.57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Breeding sow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10.35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0.01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Flooding </a:t>
                      </a:r>
                      <a:r>
                        <a:rPr lang="en-GB" sz="2000" b="1" dirty="0" smtClean="0">
                          <a:effectLst/>
                        </a:rPr>
                        <a:t>crop &amp; grassland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1.04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0.004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534180"/>
            <a:ext cx="5536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Pig cysticercosis (single level model)</a:t>
            </a:r>
            <a:endParaRPr lang="en-GB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4399" y="0"/>
            <a:ext cx="3149601" cy="2362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321727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Length of exposure</a:t>
            </a:r>
            <a:endParaRPr lang="en-GB" sz="2800" dirty="0"/>
          </a:p>
        </p:txBody>
      </p:sp>
      <p:sp>
        <p:nvSpPr>
          <p:cNvPr id="13" name="Right Arrow Callout 12"/>
          <p:cNvSpPr/>
          <p:nvPr/>
        </p:nvSpPr>
        <p:spPr>
          <a:xfrm>
            <a:off x="4648200" y="3071575"/>
            <a:ext cx="914400" cy="814625"/>
          </a:xfrm>
          <a:prstGeom prst="rightArrowCallout">
            <a:avLst>
              <a:gd name="adj1" fmla="val 15714"/>
              <a:gd name="adj2" fmla="val 27678"/>
              <a:gd name="adj3" fmla="val 23035"/>
              <a:gd name="adj4" fmla="val 1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4648200" y="4093029"/>
            <a:ext cx="914400" cy="326571"/>
          </a:xfrm>
          <a:prstGeom prst="rightArrow">
            <a:avLst>
              <a:gd name="adj1" fmla="val 50000"/>
              <a:gd name="adj2" fmla="val 70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715000" y="39624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Egg survival or probability of exposure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51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4399" y="0"/>
            <a:ext cx="3149601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&amp;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527050" indent="-514350">
              <a:buFont typeface="+mj-lt"/>
              <a:buAutoNum type="arabicPeriod"/>
            </a:pPr>
            <a:r>
              <a:rPr lang="en-GB" dirty="0"/>
              <a:t>Good example of One Health analysis</a:t>
            </a:r>
          </a:p>
          <a:p>
            <a:pPr marL="527050" indent="-514350">
              <a:buFont typeface="+mj-lt"/>
              <a:buAutoNum type="arabicPeriod"/>
            </a:pPr>
            <a:r>
              <a:rPr lang="en-GB" dirty="0" smtClean="0"/>
              <a:t>Spatial clustering, but not much overlap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Some </a:t>
            </a:r>
            <a:r>
              <a:rPr lang="en-GB" dirty="0"/>
              <a:t>evidence of environmental </a:t>
            </a:r>
            <a:r>
              <a:rPr lang="en-GB" dirty="0" smtClean="0"/>
              <a:t>influences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Limitations</a:t>
            </a:r>
          </a:p>
          <a:p>
            <a:r>
              <a:rPr lang="en-GB" dirty="0" smtClean="0"/>
              <a:t>Small sample size for pig infections</a:t>
            </a:r>
          </a:p>
          <a:p>
            <a:r>
              <a:rPr lang="en-GB" dirty="0" smtClean="0"/>
              <a:t>Spatial density of </a:t>
            </a:r>
            <a:r>
              <a:rPr lang="en-GB" dirty="0" smtClean="0"/>
              <a:t>sampling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544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Zoonotic diseases</a:t>
            </a:r>
          </a:p>
          <a:p>
            <a:pPr lvl="1"/>
            <a:r>
              <a:rPr lang="en-GB" dirty="0" smtClean="0"/>
              <a:t>Transmit from animals to humans</a:t>
            </a:r>
          </a:p>
          <a:p>
            <a:pPr lvl="1"/>
            <a:r>
              <a:rPr lang="en-GB" dirty="0" smtClean="0"/>
              <a:t>Burden on animal and human health</a:t>
            </a:r>
          </a:p>
          <a:p>
            <a:pPr lvl="1"/>
            <a:r>
              <a:rPr lang="en-GB" dirty="0" smtClean="0"/>
              <a:t>Agricultural losses</a:t>
            </a:r>
            <a:endParaRPr lang="en-GB" dirty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41148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One Health approach needed for control</a:t>
            </a:r>
            <a:endParaRPr lang="en-GB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1752600" y="43434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4399" y="0"/>
            <a:ext cx="3149601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5638800"/>
            <a:ext cx="5560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Still significant gaps in understanding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0221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b1b06\Dropbox\NicolaWork\Written work\Conference stuff\2014\TapewormSeminar_May14\TaeniaLifecycle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8F1EC"/>
              </a:clrFrom>
              <a:clrTo>
                <a:srgbClr val="E8F1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/>
          <a:stretch/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381000"/>
            <a:ext cx="26044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Pork Tapeworm </a:t>
            </a:r>
          </a:p>
          <a:p>
            <a:r>
              <a:rPr lang="en-GB" sz="2800" i="1" dirty="0" smtClean="0"/>
              <a:t>Taenia </a:t>
            </a:r>
            <a:r>
              <a:rPr lang="en-GB" sz="2800" i="1" dirty="0" err="1" smtClean="0"/>
              <a:t>solium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38476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4399" y="0"/>
            <a:ext cx="3149601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istinct disease outcomes</a:t>
            </a:r>
          </a:p>
          <a:p>
            <a:pPr lvl="1"/>
            <a:r>
              <a:rPr lang="en-GB" dirty="0" smtClean="0"/>
              <a:t>Human taeniasis</a:t>
            </a:r>
          </a:p>
          <a:p>
            <a:pPr lvl="1"/>
            <a:r>
              <a:rPr lang="en-GB" dirty="0" smtClean="0"/>
              <a:t>Human cysticercosis</a:t>
            </a:r>
          </a:p>
          <a:p>
            <a:pPr lvl="1"/>
            <a:r>
              <a:rPr lang="en-GB" dirty="0" smtClean="0"/>
              <a:t>Pig cysticercosis</a:t>
            </a:r>
          </a:p>
          <a:p>
            <a:endParaRPr lang="en-GB" sz="2000" dirty="0" smtClean="0"/>
          </a:p>
          <a:p>
            <a:r>
              <a:rPr lang="en-GB" dirty="0" smtClean="0"/>
              <a:t>Previous </a:t>
            </a:r>
            <a:r>
              <a:rPr lang="en-GB" dirty="0"/>
              <a:t>detection of spatial clustering</a:t>
            </a:r>
          </a:p>
          <a:p>
            <a:pPr lvl="1"/>
            <a:r>
              <a:rPr lang="en-GB" dirty="0"/>
              <a:t>Possible environmental </a:t>
            </a:r>
            <a:r>
              <a:rPr lang="en-GB" dirty="0" smtClean="0"/>
              <a:t>drivers (widely accepted for other similar diseases)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4572002" y="2971800"/>
            <a:ext cx="83819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Presumed spatial overlap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977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Develop analysis framework for </a:t>
            </a:r>
            <a:r>
              <a:rPr lang="en-GB" b="1" dirty="0" smtClean="0"/>
              <a:t>integration of human and animal health </a:t>
            </a:r>
            <a:r>
              <a:rPr lang="en-GB" dirty="0" smtClean="0"/>
              <a:t>outcomes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endParaRPr lang="en-GB" sz="2500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Examine </a:t>
            </a:r>
            <a:r>
              <a:rPr lang="en-GB" dirty="0" smtClean="0"/>
              <a:t>evidence of </a:t>
            </a:r>
            <a:r>
              <a:rPr lang="en-GB" b="1" dirty="0" smtClean="0"/>
              <a:t>spatial overlap </a:t>
            </a:r>
            <a:r>
              <a:rPr lang="en-GB" dirty="0" smtClean="0"/>
              <a:t>between human and pig infections</a:t>
            </a:r>
          </a:p>
          <a:p>
            <a:pPr marL="514350" indent="-514350">
              <a:buFont typeface="+mj-lt"/>
              <a:buAutoNum type="arabicPeriod"/>
            </a:pPr>
            <a:endParaRPr lang="en-GB" sz="2500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Assess the potential </a:t>
            </a:r>
            <a:r>
              <a:rPr lang="en-GB" b="1" dirty="0" smtClean="0"/>
              <a:t>role of environmental factors</a:t>
            </a:r>
            <a:r>
              <a:rPr lang="en-GB" dirty="0" smtClean="0"/>
              <a:t> in the spatial distribution of human and pig </a:t>
            </a:r>
            <a:r>
              <a:rPr lang="en-GB" dirty="0" smtClean="0"/>
              <a:t>infections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1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4399" y="0"/>
            <a:ext cx="3149601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9268"/>
            <a:ext cx="4648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416 households</a:t>
            </a:r>
          </a:p>
          <a:p>
            <a:r>
              <a:rPr lang="en-GB" dirty="0" smtClean="0"/>
              <a:t>2113 humans </a:t>
            </a:r>
          </a:p>
          <a:p>
            <a:pPr lvl="1"/>
            <a:r>
              <a:rPr lang="en-GB" dirty="0" smtClean="0"/>
              <a:t>Taeniasis</a:t>
            </a:r>
          </a:p>
          <a:p>
            <a:pPr lvl="1"/>
            <a:r>
              <a:rPr lang="en-GB" dirty="0" smtClean="0"/>
              <a:t>Cysticercosis</a:t>
            </a:r>
            <a:endParaRPr lang="en-GB" dirty="0"/>
          </a:p>
          <a:p>
            <a:r>
              <a:rPr lang="en-GB" dirty="0" smtClean="0"/>
              <a:t>93 pigs 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ysticercosis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84614"/>
            <a:ext cx="3733800" cy="466106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9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4399" y="0"/>
            <a:ext cx="3149601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Exploratory spatial analysis</a:t>
            </a:r>
          </a:p>
          <a:p>
            <a:pPr lvl="1"/>
            <a:r>
              <a:rPr lang="en-GB" dirty="0" smtClean="0"/>
              <a:t>Assessment of spatial concurrence</a:t>
            </a:r>
          </a:p>
          <a:p>
            <a:pPr lvl="1"/>
            <a:r>
              <a:rPr lang="en-GB" dirty="0"/>
              <a:t>Bivariate kernel density estimation </a:t>
            </a:r>
            <a:r>
              <a:rPr lang="en-GB" dirty="0" smtClean="0"/>
              <a:t>(spatially smooth relative risk surface)</a:t>
            </a:r>
          </a:p>
          <a:p>
            <a:pPr lvl="1"/>
            <a:r>
              <a:rPr lang="en-GB" dirty="0" smtClean="0"/>
              <a:t>Spatial cluster detection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Regression analysis</a:t>
            </a:r>
          </a:p>
          <a:p>
            <a:pPr lvl="1"/>
            <a:r>
              <a:rPr lang="en-GB" dirty="0" smtClean="0"/>
              <a:t>Assess importance of individual and household level factors (including environment)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61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pPr algn="l"/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0"/>
            <a:ext cx="5257800" cy="686407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3581400" cy="3886200"/>
          </a:xfrm>
        </p:spPr>
        <p:txBody>
          <a:bodyPr>
            <a:normAutofit/>
          </a:bodyPr>
          <a:lstStyle/>
          <a:p>
            <a:r>
              <a:rPr lang="en-GB" dirty="0" smtClean="0"/>
              <a:t>Clear areas of elevated risk</a:t>
            </a:r>
          </a:p>
          <a:p>
            <a:r>
              <a:rPr lang="en-GB" dirty="0" smtClean="0"/>
              <a:t>Some overlap, but not widespread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799"/>
            <a:ext cx="8919600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6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94399" y="0"/>
            <a:ext cx="3149601" cy="236220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930753"/>
              </p:ext>
            </p:extLst>
          </p:nvPr>
        </p:nvGraphicFramePr>
        <p:xfrm>
          <a:off x="618362" y="1742420"/>
          <a:ext cx="3801238" cy="457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54289"/>
                <a:gridCol w="772160"/>
                <a:gridCol w="974789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Covariate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OR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i="1" dirty="0">
                          <a:effectLst/>
                        </a:rPr>
                        <a:t>p</a:t>
                      </a:r>
                      <a:r>
                        <a:rPr lang="en-GB" sz="2000" b="1" dirty="0">
                          <a:effectLst/>
                        </a:rPr>
                        <a:t>-value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Intercept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0.003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&lt;0.005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u="sng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Level</a:t>
                      </a:r>
                      <a:r>
                        <a:rPr lang="en-GB" sz="2000" b="1" u="sng" baseline="0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 1 covariates</a:t>
                      </a:r>
                      <a:endParaRPr lang="en-GB" sz="2000" b="1" u="sng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effectLst/>
                        </a:rPr>
                        <a:t>Tribe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  <a:latin typeface="Calibri"/>
                          <a:ea typeface="SimSun"/>
                          <a:cs typeface="Arial"/>
                        </a:rPr>
                        <a:t>Luhya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1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Luo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1.77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0.02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Samia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0.68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0.24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Teso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0.38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0.004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Other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0.97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0.98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Pork frequency 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Weekly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/>
                          <a:ea typeface="SimSun"/>
                          <a:cs typeface="Arial"/>
                        </a:rPr>
                        <a:t>1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Less often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0.79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0.28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Never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0.63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0.06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u="sng" dirty="0">
                          <a:effectLst/>
                        </a:rPr>
                        <a:t>Level 2 covariates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Vegetated</a:t>
                      </a:r>
                      <a:r>
                        <a:rPr lang="en-GB" sz="2000" dirty="0">
                          <a:effectLst/>
                        </a:rPr>
                        <a:t> (%)</a:t>
                      </a:r>
                      <a:endParaRPr lang="en-GB" sz="20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1.04</a:t>
                      </a:r>
                      <a:endParaRPr lang="en-GB" sz="20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0.01</a:t>
                      </a:r>
                      <a:endParaRPr lang="en-GB" sz="2000" b="1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0133" y="1143000"/>
            <a:ext cx="2659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Human taeniasis</a:t>
            </a:r>
            <a:endParaRPr lang="en-GB" sz="28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11" name="Right Arrow Callout 10"/>
          <p:cNvSpPr/>
          <p:nvPr/>
        </p:nvSpPr>
        <p:spPr>
          <a:xfrm>
            <a:off x="4495800" y="2961620"/>
            <a:ext cx="914400" cy="1447800"/>
          </a:xfrm>
          <a:prstGeom prst="rightArrowCallout">
            <a:avLst>
              <a:gd name="adj1" fmla="val 22857"/>
              <a:gd name="adj2" fmla="val 31250"/>
              <a:gd name="adj3" fmla="val 29285"/>
              <a:gd name="adj4" fmla="val 1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574030" y="3024425"/>
            <a:ext cx="2960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Cultural practices (e.g. meat eating, sanitation)</a:t>
            </a:r>
            <a:endParaRPr lang="en-GB" sz="2800" dirty="0"/>
          </a:p>
        </p:txBody>
      </p:sp>
      <p:sp>
        <p:nvSpPr>
          <p:cNvPr id="13" name="Right Arrow Callout 12"/>
          <p:cNvSpPr/>
          <p:nvPr/>
        </p:nvSpPr>
        <p:spPr>
          <a:xfrm>
            <a:off x="4495800" y="4790420"/>
            <a:ext cx="914400" cy="914400"/>
          </a:xfrm>
          <a:prstGeom prst="rightArrowCallout">
            <a:avLst>
              <a:gd name="adj1" fmla="val 22857"/>
              <a:gd name="adj2" fmla="val 30357"/>
              <a:gd name="adj3" fmla="val 29285"/>
              <a:gd name="adj4" fmla="val 16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62600" y="4770566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Infection via eating infected meat</a:t>
            </a:r>
            <a:endParaRPr lang="en-GB" sz="2800" dirty="0"/>
          </a:p>
        </p:txBody>
      </p:sp>
      <p:sp>
        <p:nvSpPr>
          <p:cNvPr id="16" name="Right Arrow 15"/>
          <p:cNvSpPr/>
          <p:nvPr/>
        </p:nvSpPr>
        <p:spPr>
          <a:xfrm>
            <a:off x="4495800" y="5933420"/>
            <a:ext cx="914400" cy="381000"/>
          </a:xfrm>
          <a:prstGeom prst="rightArrow">
            <a:avLst>
              <a:gd name="adj1" fmla="val 50000"/>
              <a:gd name="adj2" fmla="val 708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562600" y="570482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Indirect effect on egg viability?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58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6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387</Words>
  <Application>Microsoft Office PowerPoint</Application>
  <PresentationFormat>On-screen Show (4:3)</PresentationFormat>
  <Paragraphs>173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Background</vt:lpstr>
      <vt:lpstr>PowerPoint Presentation</vt:lpstr>
      <vt:lpstr>Background</vt:lpstr>
      <vt:lpstr>Aims</vt:lpstr>
      <vt:lpstr>Methods</vt:lpstr>
      <vt:lpstr>Methods</vt:lpstr>
      <vt:lpstr>Results</vt:lpstr>
      <vt:lpstr>Results</vt:lpstr>
      <vt:lpstr>Results</vt:lpstr>
      <vt:lpstr>Results</vt:lpstr>
      <vt:lpstr>Discussion &amp; 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Wardrop N.</dc:creator>
  <cp:lastModifiedBy>Wardrop N.</cp:lastModifiedBy>
  <cp:revision>51</cp:revision>
  <dcterms:created xsi:type="dcterms:W3CDTF">2006-08-16T00:00:00Z</dcterms:created>
  <dcterms:modified xsi:type="dcterms:W3CDTF">2014-06-06T11:27:47Z</dcterms:modified>
</cp:coreProperties>
</file>